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58" r:id="rId5"/>
    <p:sldId id="259" r:id="rId6"/>
    <p:sldId id="267" r:id="rId7"/>
    <p:sldId id="260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DF8D-C05B-43BC-9ACB-43E360C7475F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39AD-EB8D-4DC3-AA2E-431DF6F1508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5.1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Integration:  “An Overview of the Area Problem”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Rectangle Method and the </a:t>
            </a:r>
            <a:r>
              <a:rPr lang="en-US" dirty="0" err="1" smtClean="0"/>
              <a:t>Antiderivative</a:t>
            </a:r>
            <a:r>
              <a:rPr lang="en-US" dirty="0" smtClean="0"/>
              <a:t> Method Compared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125112" cy="4051437"/>
          </a:xfrm>
        </p:spPr>
        <p:txBody>
          <a:bodyPr/>
          <a:lstStyle/>
          <a:p>
            <a:r>
              <a:rPr lang="en-US" dirty="0" smtClean="0"/>
              <a:t>NOTE:  There is a third geometry example on page 320 with a different line, and the </a:t>
            </a:r>
            <a:r>
              <a:rPr lang="en-US" dirty="0" err="1" smtClean="0"/>
              <a:t>antiderivative</a:t>
            </a:r>
            <a:r>
              <a:rPr lang="en-US" dirty="0" smtClean="0"/>
              <a:t> method works for higher degree polynomial functions and more sophisticated functions.</a:t>
            </a:r>
          </a:p>
          <a:p>
            <a:r>
              <a:rPr lang="en-US" dirty="0" smtClean="0"/>
              <a:t>The rectangle method and the </a:t>
            </a:r>
            <a:r>
              <a:rPr lang="en-US" dirty="0" err="1" smtClean="0"/>
              <a:t>antiderivative</a:t>
            </a:r>
            <a:r>
              <a:rPr lang="en-US" dirty="0" smtClean="0"/>
              <a:t> method are very different approaches to solving the same problem of finding area.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antiderivative</a:t>
            </a:r>
            <a:r>
              <a:rPr lang="en-US" dirty="0" smtClean="0">
                <a:solidFill>
                  <a:srgbClr val="FF0000"/>
                </a:solidFill>
              </a:rPr>
              <a:t> method is usually quicker and more efficient.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rectangle method makes more sense intuitively and we will use a similar method to find volume, length of a curve, surface area, etc.</a:t>
            </a:r>
          </a:p>
        </p:txBody>
      </p:sp>
    </p:spTree>
    <p:extLst>
      <p:ext uri="{BB962C8B-B14F-4D97-AF65-F5344CB8AC3E}">
        <p14:creationId xmlns:p14="http://schemas.microsoft.com/office/powerpoint/2010/main" val="39088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Vacation!!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\\mvsrv03\My_Docs$\dlewis\My Documents\My Pictures\copy of me and sco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741046" cy="47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sz="2400" i="1" dirty="0" smtClean="0"/>
              <a:t>Calculus,10/E</a:t>
            </a:r>
            <a:r>
              <a:rPr lang="en-US" sz="2400" dirty="0" smtClean="0"/>
              <a:t> by Howard Anton, </a:t>
            </a:r>
            <a:r>
              <a:rPr lang="en-US" sz="2400" dirty="0" err="1" smtClean="0"/>
              <a:t>Irl</a:t>
            </a:r>
            <a:r>
              <a:rPr lang="en-US" sz="2400" dirty="0" smtClean="0"/>
              <a:t> </a:t>
            </a:r>
            <a:r>
              <a:rPr lang="en-US" sz="2400" dirty="0" err="1" smtClean="0"/>
              <a:t>Bivens</a:t>
            </a:r>
            <a:r>
              <a:rPr lang="en-US" sz="2400" dirty="0" smtClean="0"/>
              <a:t>, and Stephen Davis</a:t>
            </a:r>
            <a:br>
              <a:rPr lang="en-US" sz="2400" dirty="0" smtClean="0"/>
            </a:br>
            <a:r>
              <a:rPr lang="en-US" sz="2400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this chapter we will begin with the idea of what “area” means and we will study two approaches to defining and calculating areas.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After that, we will discuss the Fundamental Theorem of Calculus and how it relates tangent lines and areas.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Later, we will study more rectilinear motion (position, velocity, acceleration along an s-axis) and integrals involving logarithms.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3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Formulas for the areas of polygons, such as squares, rectangles, triangles, and trapezoids, were well known in many early civilizations.</a:t>
            </a:r>
          </a:p>
          <a:p>
            <a:r>
              <a:rPr lang="en-US" sz="2000" dirty="0" smtClean="0"/>
              <a:t>However, the problem of finding formulas for regions with curved (curvilinear) boundaries caused difficulties for early mathematicians.</a:t>
            </a:r>
          </a:p>
          <a:p>
            <a:r>
              <a:rPr lang="en-US" sz="2000" dirty="0" smtClean="0"/>
              <a:t>The bottom of page 316 and the top of page 317 describes some work for the area formula of a circle involving different mathematicians and limits that you might find interesting, as well as a brief biography of Archimedes on page 318.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Rectangle Method for Finding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Divide the interval [</a:t>
            </a:r>
            <a:r>
              <a:rPr lang="en-US" dirty="0" err="1" smtClean="0">
                <a:solidFill>
                  <a:srgbClr val="FFFF00"/>
                </a:solidFill>
              </a:rPr>
              <a:t>a,b</a:t>
            </a:r>
            <a:r>
              <a:rPr lang="en-US" dirty="0" smtClean="0">
                <a:solidFill>
                  <a:srgbClr val="FFFF00"/>
                </a:solidFill>
              </a:rPr>
              <a:t>] into n equal subintervals and construct a rectangle on each subinterval from the x-axis to the curve f(x).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Find the area of each rectangle.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Find the sum of the areas of all of the rectangles in the interval [</a:t>
            </a:r>
            <a:r>
              <a:rPr lang="en-US" dirty="0" err="1" smtClean="0">
                <a:solidFill>
                  <a:srgbClr val="FFFF00"/>
                </a:solidFill>
              </a:rPr>
              <a:t>a,b</a:t>
            </a:r>
            <a:r>
              <a:rPr lang="en-US" dirty="0" smtClean="0">
                <a:solidFill>
                  <a:srgbClr val="FFFF00"/>
                </a:solidFill>
              </a:rPr>
              <a:t>].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total will be an approximation to the exact area under the curve over the interval [</a:t>
            </a:r>
            <a:r>
              <a:rPr lang="en-US" dirty="0" err="1" smtClean="0">
                <a:solidFill>
                  <a:srgbClr val="FFFF00"/>
                </a:solidFill>
              </a:rPr>
              <a:t>a,b</a:t>
            </a:r>
            <a:r>
              <a:rPr lang="en-US" dirty="0" smtClean="0">
                <a:solidFill>
                  <a:srgbClr val="FFFF00"/>
                </a:solidFill>
              </a:rPr>
              <a:t>].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more rectangles you divide the interval [</a:t>
            </a:r>
            <a:r>
              <a:rPr lang="en-US" dirty="0" err="1" smtClean="0">
                <a:solidFill>
                  <a:srgbClr val="FFFF00"/>
                </a:solidFill>
              </a:rPr>
              <a:t>a,b</a:t>
            </a:r>
            <a:r>
              <a:rPr lang="en-US" dirty="0" smtClean="0">
                <a:solidFill>
                  <a:srgbClr val="FFFF00"/>
                </a:solidFill>
              </a:rPr>
              <a:t>] into, the more accurate your approximation will be compared to the exact area.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limit as the number of rectangles, n, approaches infinity equals the exact area under the curve on [</a:t>
            </a:r>
            <a:r>
              <a:rPr lang="en-US" dirty="0" err="1" smtClean="0">
                <a:solidFill>
                  <a:srgbClr val="FFFF00"/>
                </a:solidFill>
              </a:rPr>
              <a:t>a,b</a:t>
            </a:r>
            <a:r>
              <a:rPr lang="en-US" dirty="0" smtClean="0">
                <a:solidFill>
                  <a:srgbClr val="FFFF00"/>
                </a:solidFill>
              </a:rPr>
              <a:t>].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Visual representation of how much closer the approximation gets as the number of rectangles in the interval increases.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286000"/>
            <a:ext cx="841627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Antiderivative</a:t>
            </a:r>
            <a:r>
              <a:rPr lang="en-US" dirty="0" smtClean="0"/>
              <a:t> Method for Finding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When we use the rectangle method, we often end up with limits that we do not know how to compute or limits that are very long and difficult to compute.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Therefore, the </a:t>
            </a:r>
            <a:r>
              <a:rPr lang="en-US" sz="2000" dirty="0" err="1" smtClean="0"/>
              <a:t>antiderivative</a:t>
            </a:r>
            <a:r>
              <a:rPr lang="en-US" sz="2000" dirty="0" smtClean="0"/>
              <a:t> method was discovered to make those problems possible.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The derivative of the area equals the original function: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				A’ = f(x)</a:t>
            </a:r>
          </a:p>
        </p:txBody>
      </p:sp>
    </p:spTree>
    <p:extLst>
      <p:ext uri="{BB962C8B-B14F-4D97-AF65-F5344CB8AC3E}">
        <p14:creationId xmlns:p14="http://schemas.microsoft.com/office/powerpoint/2010/main" val="16860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162"/>
            <a:ext cx="7125113" cy="924475"/>
          </a:xfrm>
        </p:spPr>
        <p:txBody>
          <a:bodyPr/>
          <a:lstStyle/>
          <a:p>
            <a:r>
              <a:rPr lang="en-US" dirty="0"/>
              <a:t>Confirming A’ = f(x</a:t>
            </a:r>
            <a:r>
              <a:rPr lang="en-US" dirty="0" smtClean="0"/>
              <a:t>) Using Geometry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7125112" cy="40514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1:  Find the area A(x) between the graph of f(x)=2 and the interval [-1,x] and find the derivative A’(x) of this area function.</a:t>
            </a:r>
          </a:p>
          <a:p>
            <a:r>
              <a:rPr lang="en-US" sz="2000" dirty="0" smtClean="0"/>
              <a:t>As you can see from looking at the graph, the area is a rectangle and we can find the area A(x) = base * height.</a:t>
            </a:r>
          </a:p>
          <a:p>
            <a:r>
              <a:rPr lang="en-US" sz="2000" dirty="0" smtClean="0"/>
              <a:t>A(x) = (x-(-1))(2) = (x+1)*2 = 2x + 2</a:t>
            </a:r>
          </a:p>
          <a:p>
            <a:r>
              <a:rPr lang="en-US" sz="2000" dirty="0" smtClean="0"/>
              <a:t>The derivative of the area function above A(x) = 2x + 2 is A’(x) = 2 which is equal to the original function.</a:t>
            </a:r>
          </a:p>
          <a:p>
            <a:r>
              <a:rPr lang="en-US" sz="2000" dirty="0" smtClean="0"/>
              <a:t>Therefore, A’(x) = f(x).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917716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533400"/>
            <a:ext cx="7125113" cy="924475"/>
          </a:xfrm>
        </p:spPr>
        <p:txBody>
          <a:bodyPr/>
          <a:lstStyle/>
          <a:p>
            <a:r>
              <a:rPr lang="en-US" dirty="0"/>
              <a:t>Confirming A’ = f(x) Using Geometry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52" y="2802977"/>
            <a:ext cx="7125112" cy="4051437"/>
          </a:xfrm>
        </p:spPr>
        <p:txBody>
          <a:bodyPr>
            <a:normAutofit/>
          </a:bodyPr>
          <a:lstStyle/>
          <a:p>
            <a:r>
              <a:rPr lang="en-US" sz="2000" dirty="0"/>
              <a:t>Example 1:  Find the area A(x) between the graph of f(x</a:t>
            </a:r>
            <a:r>
              <a:rPr lang="en-US" sz="2000" dirty="0" smtClean="0"/>
              <a:t>)=x+1 </a:t>
            </a:r>
            <a:r>
              <a:rPr lang="en-US" sz="2000" dirty="0"/>
              <a:t>and the interval [-1,x] and find the derivative A’(x) of this area function.</a:t>
            </a:r>
          </a:p>
          <a:p>
            <a:r>
              <a:rPr lang="en-US" sz="2000" dirty="0"/>
              <a:t>As you can see from looking at the graph, the area is a </a:t>
            </a:r>
            <a:r>
              <a:rPr lang="en-US" sz="2000" dirty="0" smtClean="0"/>
              <a:t>triangle </a:t>
            </a:r>
            <a:r>
              <a:rPr lang="en-US" sz="2000" dirty="0"/>
              <a:t>and </a:t>
            </a:r>
            <a:r>
              <a:rPr lang="en-US" sz="2000" dirty="0" smtClean="0"/>
              <a:t>area </a:t>
            </a:r>
            <a:r>
              <a:rPr lang="en-US" sz="2000" dirty="0"/>
              <a:t>A(x</a:t>
            </a:r>
            <a:r>
              <a:rPr lang="en-US" sz="2000" dirty="0" smtClean="0"/>
              <a:t>)=(1/2)base*height</a:t>
            </a:r>
            <a:r>
              <a:rPr lang="en-US" sz="2000" dirty="0"/>
              <a:t>.</a:t>
            </a:r>
          </a:p>
          <a:p>
            <a:r>
              <a:rPr lang="en-US" sz="2000" dirty="0"/>
              <a:t>A(x</a:t>
            </a:r>
            <a:r>
              <a:rPr lang="en-US" sz="2000" dirty="0" smtClean="0"/>
              <a:t>)=(</a:t>
            </a:r>
            <a:r>
              <a:rPr lang="en-US" sz="2000" dirty="0"/>
              <a:t>1/2</a:t>
            </a:r>
            <a:r>
              <a:rPr lang="en-US" sz="2000" dirty="0" smtClean="0"/>
              <a:t>)(</a:t>
            </a:r>
            <a:r>
              <a:rPr lang="en-US" sz="2000" dirty="0"/>
              <a:t>x-(-1</a:t>
            </a:r>
            <a:r>
              <a:rPr lang="en-US" sz="2000" dirty="0" smtClean="0"/>
              <a:t>))(x+1)=(</a:t>
            </a:r>
            <a:r>
              <a:rPr lang="en-US" sz="2000" dirty="0"/>
              <a:t>1/2)</a:t>
            </a:r>
            <a:r>
              <a:rPr lang="en-US" sz="2000" dirty="0" smtClean="0"/>
              <a:t>(</a:t>
            </a:r>
            <a:r>
              <a:rPr lang="en-US" sz="2000" dirty="0"/>
              <a:t>x+1</a:t>
            </a:r>
            <a:r>
              <a:rPr lang="en-US" sz="2000" dirty="0" smtClean="0"/>
              <a:t>)(x+1)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=(1/2) 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x + 1/2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derivative of the area function above </a:t>
            </a:r>
            <a:r>
              <a:rPr lang="en-US" sz="2000" dirty="0" smtClean="0"/>
              <a:t>is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</a:t>
            </a:r>
            <a:r>
              <a:rPr lang="en-US" sz="2000" dirty="0"/>
              <a:t>’(x) = </a:t>
            </a:r>
            <a:r>
              <a:rPr lang="en-US" sz="2000" dirty="0" smtClean="0"/>
              <a:t>x+1 </a:t>
            </a:r>
            <a:r>
              <a:rPr lang="en-US" sz="2000" dirty="0"/>
              <a:t>which is equal to the original </a:t>
            </a:r>
            <a:r>
              <a:rPr lang="en-US" sz="2000" dirty="0" smtClean="0"/>
              <a:t>f(x).</a:t>
            </a:r>
            <a:endParaRPr lang="en-US" sz="2000" dirty="0"/>
          </a:p>
          <a:p>
            <a:r>
              <a:rPr lang="en-US" sz="2000" dirty="0"/>
              <a:t>Therefore, A’(x) = f(x).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111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528</TotalTime>
  <Words>703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Winter</vt:lpstr>
      <vt:lpstr>Section 5.1</vt:lpstr>
      <vt:lpstr>All graphics are attributed to:</vt:lpstr>
      <vt:lpstr>Chapter Overview</vt:lpstr>
      <vt:lpstr>The Area Problem</vt:lpstr>
      <vt:lpstr>The Rectangle Method for Finding Area</vt:lpstr>
      <vt:lpstr>Visual representation of how much closer the approximation gets as the number of rectangles in the interval increases. </vt:lpstr>
      <vt:lpstr>The Antiderivative Method for Finding Area</vt:lpstr>
      <vt:lpstr>Confirming A’ = f(x) Using Geometry Examples</vt:lpstr>
      <vt:lpstr>Confirming A’ = f(x) Using Geometry Examples</vt:lpstr>
      <vt:lpstr>The Rectangle Method and the Antiderivative Method Compared</vt:lpstr>
      <vt:lpstr>Vacation!!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5.1</dc:title>
  <dc:creator>Lewis, Deborah</dc:creator>
  <cp:lastModifiedBy>Lewis, Deborah</cp:lastModifiedBy>
  <cp:revision>11</cp:revision>
  <dcterms:created xsi:type="dcterms:W3CDTF">2014-02-28T19:22:59Z</dcterms:created>
  <dcterms:modified xsi:type="dcterms:W3CDTF">2014-03-11T19:14:23Z</dcterms:modified>
</cp:coreProperties>
</file>